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435" r:id="rId5"/>
    <p:sldId id="259" r:id="rId6"/>
    <p:sldId id="2441" r:id="rId7"/>
    <p:sldId id="2445" r:id="rId8"/>
    <p:sldId id="2439" r:id="rId9"/>
    <p:sldId id="2448" r:id="rId10"/>
    <p:sldId id="2443" r:id="rId11"/>
    <p:sldId id="2440" r:id="rId12"/>
    <p:sldId id="2446" r:id="rId13"/>
    <p:sldId id="2444" r:id="rId14"/>
    <p:sldId id="2447" r:id="rId15"/>
    <p:sldId id="243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74" autoAdjust="0"/>
  </p:normalViewPr>
  <p:slideViewPr>
    <p:cSldViewPr snapToGrid="0">
      <p:cViewPr varScale="1">
        <p:scale>
          <a:sx n="87" d="100"/>
          <a:sy n="87" d="100"/>
        </p:scale>
        <p:origin x="90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441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2/26/2019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2/26/2019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m-i-k-e/6848734797/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loseyourmarbles.co/2013/09/android-drawable-instances-dont-share/" TargetMode="External"/><Relationship Id="rId7" Type="http://schemas.openxmlformats.org/officeDocument/2006/relationships/hyperlink" Target="http://www.pngall.com/cargo-pant-png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AmazonWebservices_Logo.sv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ave.cheney.net/2015/12/07/how-will-you-be-programming-in-a-decade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martmoney.startupitalia.eu/infografica/55142-20160424-jeff-bezos-amazon-timeline" TargetMode="External"/><Relationship Id="rId7" Type="http://schemas.openxmlformats.org/officeDocument/2006/relationships/hyperlink" Target="https://en.wikipedia.org/wiki/Lyft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hyperlink" Target="http://whatchareading.com/" TargetMode="External"/><Relationship Id="rId4" Type="http://schemas.openxmlformats.org/officeDocument/2006/relationships/image" Target="../media/image8.png"/><Relationship Id="rId9" Type="http://schemas.openxmlformats.org/officeDocument/2006/relationships/hyperlink" Target="https://commons.wikimedia.org/wiki/File:Airbnb_Logo_B%C3%A9lo.sv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bullenscheisse.de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ommons.wikimedia.org/wiki/File:Python-logo-notext.svg" TargetMode="Externa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dev-insider.de/die-skriptsprache-php-einfach-erklaert-a-578773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 descr="Accent block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AWS + PYTHON = &lt;3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Seth Carpenter</a:t>
            </a: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4145" y="293002"/>
            <a:ext cx="6043246" cy="57398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Real Life at FHLBC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052547-8F6E-49BB-B4B0-257D6E2EFC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4550735" cy="68690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7669326-6E28-41F2-828A-C8BF722C123D}"/>
              </a:ext>
            </a:extLst>
          </p:cNvPr>
          <p:cNvSpPr txBox="1"/>
          <p:nvPr/>
        </p:nvSpPr>
        <p:spPr>
          <a:xfrm>
            <a:off x="5014981" y="1154209"/>
            <a:ext cx="6721575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NIMBUS</a:t>
            </a:r>
          </a:p>
          <a:p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Serverless application that spins up copies of compute instances from one region in another using snapshots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Preserves original instance attributes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Takes minutes to spin up a clone in a different part of the world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Disaster recovery testing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SERVERLESS????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Not really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No servers to manage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Lambda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3320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5336874"/>
          </a:xfrm>
        </p:spPr>
        <p:txBody>
          <a:bodyPr>
            <a:noAutofit/>
          </a:bodyPr>
          <a:lstStyle/>
          <a:p>
            <a:r>
              <a:rPr lang="en-US" sz="13800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4745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 descr="Accent block">
            <a:extLst>
              <a:ext uri="{FF2B5EF4-FFF2-40B4-BE49-F238E27FC236}">
                <a16:creationId xmlns:a16="http://schemas.microsoft.com/office/drawing/2014/main" id="{979F9DAD-F6B0-4ECC-8632-4B5E050986A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THANK YOU!</a:t>
            </a:r>
          </a:p>
        </p:txBody>
      </p:sp>
      <p:pic>
        <p:nvPicPr>
          <p:cNvPr id="11" name="Graphic 10" descr="User" title="Icon - Presenter Name">
            <a:extLst>
              <a:ext uri="{FF2B5EF4-FFF2-40B4-BE49-F238E27FC236}">
                <a16:creationId xmlns:a16="http://schemas.microsoft.com/office/drawing/2014/main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08371" y="3061212"/>
            <a:ext cx="558449" cy="55844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15" y="3061213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en-ZA" sz="1800" spc="300" dirty="0">
                <a:latin typeface="+mj-lt"/>
                <a:cs typeface="Gill Sans" panose="020B0502020104020203" pitchFamily="34" charset="-79"/>
              </a:rPr>
              <a:t>SETH CARPENTER</a:t>
            </a:r>
            <a:endParaRPr kumimoji="0" lang="en-ZA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pic>
        <p:nvPicPr>
          <p:cNvPr id="13" name="Graphic 12" descr="Smart Phone" title="Icon - Presenter Phone Number">
            <a:extLst>
              <a:ext uri="{FF2B5EF4-FFF2-40B4-BE49-F238E27FC236}">
                <a16:creationId xmlns:a16="http://schemas.microsoft.com/office/drawing/2014/main" id="{D46F90A0-A362-4144-AB92-33B00391B40C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08371" y="3965527"/>
            <a:ext cx="558449" cy="558449"/>
          </a:xfrm>
          <a:prstGeom prst="rect">
            <a:avLst/>
          </a:prstGeom>
        </p:spPr>
      </p:pic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D6C1F9A6-DF05-40A3-A22A-A5F42139BD96}"/>
              </a:ext>
            </a:extLst>
          </p:cNvPr>
          <p:cNvSpPr txBox="1">
            <a:spLocks/>
          </p:cNvSpPr>
          <p:nvPr/>
        </p:nvSpPr>
        <p:spPr>
          <a:xfrm>
            <a:off x="5103221" y="4006497"/>
            <a:ext cx="3144655" cy="5174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kumimoji="0" lang="en-ZA" sz="1800" u="none" strike="noStrike" kern="1200" cap="none" spc="30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802-236-9833</a:t>
            </a:r>
          </a:p>
        </p:txBody>
      </p:sp>
      <p:pic>
        <p:nvPicPr>
          <p:cNvPr id="12" name="Graphic 11" descr="Envelope" title="Icon Presenter Email">
            <a:extLst>
              <a:ext uri="{FF2B5EF4-FFF2-40B4-BE49-F238E27FC236}">
                <a16:creationId xmlns:a16="http://schemas.microsoft.com/office/drawing/2014/main" id="{DA1E1FC6-9F80-4CAF-ACF2-AB062937A457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08371" y="4964360"/>
            <a:ext cx="558449" cy="558449"/>
          </a:xfrm>
          <a:prstGeom prst="rect">
            <a:avLst/>
          </a:prstGeom>
        </p:spPr>
      </p:pic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5103220" y="5032398"/>
            <a:ext cx="3832961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1800" spc="300" dirty="0">
                <a:latin typeface="+mj-lt"/>
                <a:cs typeface="Gill Sans Light" panose="020B0302020104020203" pitchFamily="34" charset="-79"/>
              </a:rPr>
              <a:t>seth.g.carpenter@gmail.com</a:t>
            </a:r>
            <a:endParaRPr kumimoji="0" lang="en-ZA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WHAT IS AWS?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B35CA7-BEB3-479D-B05C-6AA5CE01D142}"/>
              </a:ext>
            </a:extLst>
          </p:cNvPr>
          <p:cNvSpPr txBox="1"/>
          <p:nvPr/>
        </p:nvSpPr>
        <p:spPr>
          <a:xfrm>
            <a:off x="6669818" y="1606988"/>
            <a:ext cx="425975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Androids Wearing Slacks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0DDDAD-1730-4C91-80AF-432AAA2FB425}"/>
              </a:ext>
            </a:extLst>
          </p:cNvPr>
          <p:cNvSpPr txBox="1"/>
          <p:nvPr/>
        </p:nvSpPr>
        <p:spPr>
          <a:xfrm>
            <a:off x="6775452" y="9135422"/>
            <a:ext cx="3985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://loseyourmarbles.co/2013/09/android-drawable-instances-dont-share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6915B2D-5475-41C6-BBBC-0115FDACC4BD}"/>
              </a:ext>
            </a:extLst>
          </p:cNvPr>
          <p:cNvGrpSpPr/>
          <p:nvPr/>
        </p:nvGrpSpPr>
        <p:grpSpPr>
          <a:xfrm>
            <a:off x="7806808" y="2480897"/>
            <a:ext cx="1985777" cy="3977368"/>
            <a:chOff x="7402772" y="2342668"/>
            <a:chExt cx="2262222" cy="453106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15E5669-5BC8-4184-8F92-26662E0C83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b="21892"/>
            <a:stretch/>
          </p:blipFill>
          <p:spPr>
            <a:xfrm>
              <a:off x="7402772" y="2342668"/>
              <a:ext cx="2262222" cy="2101742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4BFDCCD-C2FB-4482-977F-A3C421304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7677248" y="4396950"/>
              <a:ext cx="1616149" cy="24767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7F2AEEB-26F5-4BF8-9AD8-C9F33A9306F4}"/>
              </a:ext>
            </a:extLst>
          </p:cNvPr>
          <p:cNvSpPr/>
          <p:nvPr/>
        </p:nvSpPr>
        <p:spPr>
          <a:xfrm>
            <a:off x="723014" y="3647789"/>
            <a:ext cx="597549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3200" b="1" dirty="0">
              <a:ln/>
              <a:solidFill>
                <a:schemeClr val="accent3"/>
              </a:solidFill>
            </a:endParaRPr>
          </a:p>
          <a:p>
            <a:pPr algn="ctr"/>
            <a:endParaRPr lang="en-US" sz="3200" b="1" dirty="0">
              <a:ln/>
              <a:solidFill>
                <a:schemeClr val="accent3"/>
              </a:solidFill>
            </a:endParaRPr>
          </a:p>
          <a:p>
            <a:pPr algn="ctr"/>
            <a:endParaRPr lang="en-US" sz="3200" b="1" dirty="0">
              <a:ln/>
              <a:solidFill>
                <a:schemeClr val="accent3"/>
              </a:solidFill>
            </a:endParaRPr>
          </a:p>
          <a:p>
            <a:pPr algn="ctr"/>
            <a:endParaRPr lang="en-US" sz="3200" b="1" dirty="0">
              <a:ln/>
              <a:solidFill>
                <a:schemeClr val="accent3"/>
              </a:solidFill>
            </a:endParaRPr>
          </a:p>
          <a:p>
            <a:pPr algn="ctr"/>
            <a:endParaRPr lang="en-US" sz="3200" b="1" dirty="0">
              <a:ln/>
              <a:solidFill>
                <a:schemeClr val="accent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F2BDF3-099F-4AE7-AAC4-997E24EC1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44793" y="397024"/>
            <a:ext cx="6096000" cy="22955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C49377-D8BA-4B54-A715-FC7C3B1157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991371" y="3580677"/>
            <a:ext cx="3315350" cy="267438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426536D-8E78-4BC4-93F7-F3EA37FF7C67}"/>
              </a:ext>
            </a:extLst>
          </p:cNvPr>
          <p:cNvSpPr txBox="1"/>
          <p:nvPr/>
        </p:nvSpPr>
        <p:spPr>
          <a:xfrm>
            <a:off x="536895" y="3621093"/>
            <a:ext cx="650985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Cloud Computing Services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algn="ctr"/>
            <a:r>
              <a:rPr lang="en-US" b="1" dirty="0"/>
              <a:t>RENT</a:t>
            </a:r>
          </a:p>
          <a:p>
            <a:pPr algn="ctr"/>
            <a:r>
              <a:rPr lang="en-US" dirty="0"/>
              <a:t>Compute</a:t>
            </a:r>
          </a:p>
          <a:p>
            <a:pPr algn="ctr"/>
            <a:r>
              <a:rPr lang="en-US" dirty="0"/>
              <a:t>Storage</a:t>
            </a:r>
          </a:p>
          <a:p>
            <a:pPr algn="ctr"/>
            <a:r>
              <a:rPr lang="en-US" dirty="0"/>
              <a:t>Software Services</a:t>
            </a:r>
          </a:p>
          <a:p>
            <a:endParaRPr lang="en-US" dirty="0"/>
          </a:p>
          <a:p>
            <a:pPr algn="ctr"/>
            <a:r>
              <a:rPr lang="en-US" dirty="0"/>
              <a:t>Amazon’s datacenters across the world </a:t>
            </a:r>
          </a:p>
          <a:p>
            <a:pPr algn="ctr"/>
            <a:r>
              <a:rPr lang="en-US" dirty="0"/>
              <a:t>(currently 20 regions, 4 in the U.S.)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9EEC8A-EF32-40A3-AAC6-1137F1479379}"/>
              </a:ext>
            </a:extLst>
          </p:cNvPr>
          <p:cNvSpPr txBox="1"/>
          <p:nvPr/>
        </p:nvSpPr>
        <p:spPr>
          <a:xfrm>
            <a:off x="7991371" y="1360120"/>
            <a:ext cx="3315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322989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7F2AEEB-26F5-4BF8-9AD8-C9F33A9306F4}"/>
              </a:ext>
            </a:extLst>
          </p:cNvPr>
          <p:cNvSpPr/>
          <p:nvPr/>
        </p:nvSpPr>
        <p:spPr>
          <a:xfrm>
            <a:off x="723014" y="3580677"/>
            <a:ext cx="597549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3200" b="1" dirty="0">
              <a:ln/>
              <a:solidFill>
                <a:schemeClr val="accent3"/>
              </a:solidFill>
            </a:endParaRPr>
          </a:p>
          <a:p>
            <a:pPr algn="ctr"/>
            <a:endParaRPr lang="en-US" sz="3200" b="1" dirty="0">
              <a:ln/>
              <a:solidFill>
                <a:schemeClr val="accent3"/>
              </a:solidFill>
            </a:endParaRPr>
          </a:p>
          <a:p>
            <a:pPr algn="ctr"/>
            <a:endParaRPr lang="en-US" sz="3200" b="1" dirty="0">
              <a:ln/>
              <a:solidFill>
                <a:schemeClr val="accent3"/>
              </a:solidFill>
            </a:endParaRPr>
          </a:p>
          <a:p>
            <a:pPr algn="ctr"/>
            <a:endParaRPr lang="en-US" sz="3200" b="1" dirty="0">
              <a:ln/>
              <a:solidFill>
                <a:schemeClr val="accent3"/>
              </a:solidFill>
            </a:endParaRPr>
          </a:p>
          <a:p>
            <a:pPr algn="ctr"/>
            <a:endParaRPr lang="en-US" sz="3200" b="1" dirty="0">
              <a:ln/>
              <a:solidFill>
                <a:schemeClr val="accent3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D417A27-2DCE-4295-AA8A-11CE3A466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0800000" flipV="1">
            <a:off x="6249797" y="2827993"/>
            <a:ext cx="5420311" cy="36163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D3A4DE1-D8C4-454A-B30E-15ACAA58EA12}"/>
              </a:ext>
            </a:extLst>
          </p:cNvPr>
          <p:cNvSpPr txBox="1"/>
          <p:nvPr/>
        </p:nvSpPr>
        <p:spPr>
          <a:xfrm>
            <a:off x="580615" y="3659210"/>
            <a:ext cx="516090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n/>
                <a:solidFill>
                  <a:schemeClr val="accent3"/>
                </a:solidFill>
              </a:rPr>
              <a:t>45% jump in revenue</a:t>
            </a:r>
          </a:p>
          <a:p>
            <a:pPr algn="ctr"/>
            <a:r>
              <a:rPr lang="en-US" sz="4000" b="1" dirty="0">
                <a:ln/>
                <a:solidFill>
                  <a:schemeClr val="accent3"/>
                </a:solidFill>
              </a:rPr>
              <a:t>(Q4 ’18)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D0181B-A520-43B3-B49A-4CD4BE3FD8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89925" y="735448"/>
            <a:ext cx="3343275" cy="17621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66076B-BEE3-431A-9A95-AE5126757E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330365" y="991658"/>
            <a:ext cx="1721418" cy="12193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84014AC-DFF0-45C9-BB27-BE74ECC064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8548948" y="991658"/>
            <a:ext cx="2666577" cy="8333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9FCBAF-A382-43A2-AF42-081ED535DBCC}"/>
              </a:ext>
            </a:extLst>
          </p:cNvPr>
          <p:cNvSpPr txBox="1"/>
          <p:nvPr/>
        </p:nvSpPr>
        <p:spPr>
          <a:xfrm>
            <a:off x="4215757" y="263701"/>
            <a:ext cx="4024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WHO’S USING THIS AWS CLOUD THING?</a:t>
            </a:r>
          </a:p>
        </p:txBody>
      </p:sp>
    </p:spTree>
    <p:extLst>
      <p:ext uri="{BB962C8B-B14F-4D97-AF65-F5344CB8AC3E}">
        <p14:creationId xmlns:p14="http://schemas.microsoft.com/office/powerpoint/2010/main" val="2241383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5849" y="585041"/>
            <a:ext cx="6437368" cy="57398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WHY?</a:t>
            </a:r>
            <a:br>
              <a:rPr lang="en-US" dirty="0"/>
            </a:br>
            <a:r>
              <a:rPr lang="en-US" dirty="0"/>
              <a:t>Advantages of </a:t>
            </a:r>
            <a:br>
              <a:rPr lang="en-US" dirty="0"/>
            </a:br>
            <a:r>
              <a:rPr lang="en-US" dirty="0"/>
              <a:t>Cloud Computing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4BB4B1-DF2D-4E47-BA09-0C25C26DCE7A}"/>
              </a:ext>
            </a:extLst>
          </p:cNvPr>
          <p:cNvSpPr txBox="1"/>
          <p:nvPr/>
        </p:nvSpPr>
        <p:spPr>
          <a:xfrm>
            <a:off x="5883775" y="1811825"/>
            <a:ext cx="578151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Instantly Scalable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No wait for servers to be delivered/racked/stacked/OS installed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Allows for bursts in computing needs</a:t>
            </a:r>
          </a:p>
          <a:p>
            <a:r>
              <a:rPr lang="en-US" sz="2000" b="1" dirty="0"/>
              <a:t>Pay-As-You-Go Pricing Models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Tear down after proto-typing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High traffic times of 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Watch out, easy to overspend!</a:t>
            </a:r>
          </a:p>
          <a:p>
            <a:r>
              <a:rPr lang="en-US" sz="2000" b="1" dirty="0"/>
              <a:t>Infrastructure as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Spin up compute and storage infrastructure through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Repeatable, reduces human error</a:t>
            </a:r>
          </a:p>
          <a:p>
            <a:r>
              <a:rPr lang="en-US" sz="2000" b="1" dirty="0"/>
              <a:t>Easier Management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Amazon manages failing hardware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Quick deployment of infrastructure through a GUI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725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5849" y="585041"/>
            <a:ext cx="6437368" cy="57398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WHY NOT?</a:t>
            </a:r>
            <a:br>
              <a:rPr lang="en-US" dirty="0"/>
            </a:br>
            <a:r>
              <a:rPr lang="en-US" dirty="0"/>
              <a:t>Disadvantages of </a:t>
            </a:r>
            <a:br>
              <a:rPr lang="en-US" dirty="0"/>
            </a:br>
            <a:r>
              <a:rPr lang="en-US" dirty="0"/>
              <a:t>Cloud Computing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4BB4B1-DF2D-4E47-BA09-0C25C26DCE7A}"/>
              </a:ext>
            </a:extLst>
          </p:cNvPr>
          <p:cNvSpPr txBox="1"/>
          <p:nvPr/>
        </p:nvSpPr>
        <p:spPr>
          <a:xfrm>
            <a:off x="5883775" y="1811825"/>
            <a:ext cx="578151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API Limits (Shared resources)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Throttling of API calls when you want to do things in bulk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Creating instances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Starting/Stopping instances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Attaching/Detaching Volumes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May need delay between serial API calls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dirty="0"/>
              <a:t>Transparency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Create volume from snapshot ‘warmup’ time</a:t>
            </a:r>
          </a:p>
          <a:p>
            <a:pPr lvl="1"/>
            <a:endParaRPr lang="en-US" sz="2000" dirty="0"/>
          </a:p>
          <a:p>
            <a:endParaRPr lang="en-US" sz="2000" dirty="0"/>
          </a:p>
          <a:p>
            <a:r>
              <a:rPr lang="en-US" sz="2000" u="sng" dirty="0"/>
              <a:t>ADVANTAGES OUTWEIGH THE DISADVANTAGES</a:t>
            </a:r>
            <a:endParaRPr lang="en-US" sz="2000" dirty="0"/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25151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128974B-EC77-498C-8EC8-A356CA6F6896}"/>
              </a:ext>
            </a:extLst>
          </p:cNvPr>
          <p:cNvSpPr/>
          <p:nvPr/>
        </p:nvSpPr>
        <p:spPr>
          <a:xfrm>
            <a:off x="5805181" y="0"/>
            <a:ext cx="6386819" cy="686219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0074" y="591628"/>
            <a:ext cx="5905150" cy="57398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What can I do with Python and AWS?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17BF02-BA1A-4B65-BDDA-14214239B887}"/>
              </a:ext>
            </a:extLst>
          </p:cNvPr>
          <p:cNvSpPr txBox="1"/>
          <p:nvPr/>
        </p:nvSpPr>
        <p:spPr>
          <a:xfrm>
            <a:off x="6096000" y="1807535"/>
            <a:ext cx="5715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Automate bulk creation of instances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Take snapshot backups of volumes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Trigger serverless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Retrieve cloud resource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Bulk tag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Copy files to cloud storage or between cloud storage buckets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Apply configuration settings across batches of cloud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Amaze people into giving you a raise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8.268 Million more things . . . 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E96972A-5FF7-492F-B4EA-0DFAB872D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14569" y="2808995"/>
            <a:ext cx="5442269" cy="39021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A2309A-2899-4F7A-A07B-382D1E9F06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945547" y="390292"/>
            <a:ext cx="1988190" cy="198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42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How do I get started with Python and AWS?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711FD6-BB91-4A54-905B-C5D53B93B4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820582" y="1821714"/>
            <a:ext cx="3810000" cy="381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7E896F-17B5-4D8C-BF19-230A0E49DADE}"/>
              </a:ext>
            </a:extLst>
          </p:cNvPr>
          <p:cNvSpPr txBox="1"/>
          <p:nvPr/>
        </p:nvSpPr>
        <p:spPr>
          <a:xfrm>
            <a:off x="6878072" y="5209954"/>
            <a:ext cx="40139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OCRB" panose="020B0604020202020204" pitchFamily="49" charset="0"/>
                <a:cs typeface="Arabic Typesetting" panose="020B0604020202020204" pitchFamily="66" charset="-78"/>
              </a:rPr>
              <a:t>pip install boto3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034F3A-9D18-4836-8D6A-3AEB4C8EF403}"/>
              </a:ext>
            </a:extLst>
          </p:cNvPr>
          <p:cNvSpPr txBox="1"/>
          <p:nvPr/>
        </p:nvSpPr>
        <p:spPr>
          <a:xfrm>
            <a:off x="6329340" y="5969655"/>
            <a:ext cx="4920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cs typeface="Arabic Typesetting" panose="020B0604020202020204" pitchFamily="66" charset="-78"/>
              </a:rPr>
              <a:t>Setup Credentials</a:t>
            </a:r>
          </a:p>
        </p:txBody>
      </p:sp>
    </p:spTree>
    <p:extLst>
      <p:ext uri="{BB962C8B-B14F-4D97-AF65-F5344CB8AC3E}">
        <p14:creationId xmlns:p14="http://schemas.microsoft.com/office/powerpoint/2010/main" val="2384889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034F3A-9D18-4836-8D6A-3AEB4C8EF403}"/>
              </a:ext>
            </a:extLst>
          </p:cNvPr>
          <p:cNvSpPr txBox="1"/>
          <p:nvPr/>
        </p:nvSpPr>
        <p:spPr>
          <a:xfrm>
            <a:off x="5727997" y="2050598"/>
            <a:ext cx="604324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OCRB" panose="020B0604020202020204" pitchFamily="49" charset="0"/>
                <a:cs typeface="Arabic Typesetting" panose="020B0604020202020204" pitchFamily="66" charset="-78"/>
              </a:rPr>
              <a:t>import boto3</a:t>
            </a:r>
          </a:p>
          <a:p>
            <a:endParaRPr lang="en-US" sz="2800" dirty="0">
              <a:solidFill>
                <a:schemeClr val="bg1"/>
              </a:solidFill>
              <a:latin typeface="OCRB" panose="020B0604020202020204" pitchFamily="49" charset="0"/>
              <a:cs typeface="Arabic Typesetting" panose="020B0604020202020204" pitchFamily="66" charset="-78"/>
            </a:endParaRPr>
          </a:p>
          <a:p>
            <a:r>
              <a:rPr lang="en-US" sz="2000" dirty="0">
                <a:solidFill>
                  <a:schemeClr val="bg1"/>
                </a:solidFill>
                <a:latin typeface="OCRB" panose="020B0604020202020204" pitchFamily="49" charset="0"/>
                <a:cs typeface="Arabic Typesetting" panose="020B0604020202020204" pitchFamily="66" charset="-78"/>
              </a:rPr>
              <a:t>client = boto3.client(‘ec2’)</a:t>
            </a:r>
          </a:p>
          <a:p>
            <a:endParaRPr lang="en-US" sz="2000" dirty="0">
              <a:solidFill>
                <a:schemeClr val="bg1"/>
              </a:solidFill>
              <a:latin typeface="OCRB" panose="020B0604020202020204" pitchFamily="49" charset="0"/>
              <a:cs typeface="Arabic Typesetting" panose="020B0604020202020204" pitchFamily="66" charset="-78"/>
            </a:endParaRPr>
          </a:p>
          <a:p>
            <a:r>
              <a:rPr lang="en-US" sz="2000" dirty="0">
                <a:solidFill>
                  <a:schemeClr val="bg1"/>
                </a:solidFill>
                <a:latin typeface="OCRB" panose="020B0604020202020204" pitchFamily="49" charset="0"/>
                <a:cs typeface="Arabic Typesetting" panose="020B0604020202020204" pitchFamily="66" charset="-78"/>
              </a:rPr>
              <a:t>response = </a:t>
            </a:r>
            <a:r>
              <a:rPr lang="en-US" sz="2000" dirty="0" err="1">
                <a:solidFill>
                  <a:schemeClr val="bg1"/>
                </a:solidFill>
                <a:latin typeface="OCRB" panose="020B0604020202020204" pitchFamily="49" charset="0"/>
                <a:cs typeface="Arabic Typesetting" panose="020B0604020202020204" pitchFamily="66" charset="-78"/>
              </a:rPr>
              <a:t>client.describe_instances</a:t>
            </a:r>
            <a:r>
              <a:rPr lang="en-US" sz="2000" dirty="0">
                <a:solidFill>
                  <a:schemeClr val="bg1"/>
                </a:solidFill>
                <a:latin typeface="OCRB" panose="020B0604020202020204" pitchFamily="49" charset="0"/>
                <a:cs typeface="Arabic Typesetting" panose="020B0604020202020204" pitchFamily="66" charset="-78"/>
              </a:rPr>
              <a:t>(</a:t>
            </a:r>
          </a:p>
          <a:p>
            <a:r>
              <a:rPr lang="en-US" sz="2000" dirty="0">
                <a:solidFill>
                  <a:schemeClr val="bg1"/>
                </a:solidFill>
                <a:latin typeface="OCRB" panose="020B0604020202020204" pitchFamily="49" charset="0"/>
                <a:cs typeface="Arabic Typesetting" panose="020B0604020202020204" pitchFamily="66" charset="-78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OCRB" panose="020B0604020202020204" pitchFamily="49" charset="0"/>
                <a:cs typeface="Arabic Typesetting" panose="020B0604020202020204" pitchFamily="66" charset="-78"/>
              </a:rPr>
              <a:t>InstanceIds</a:t>
            </a:r>
            <a:r>
              <a:rPr lang="en-US" sz="2000" dirty="0">
                <a:solidFill>
                  <a:schemeClr val="bg1"/>
                </a:solidFill>
                <a:latin typeface="OCRB" panose="020B0604020202020204" pitchFamily="49" charset="0"/>
                <a:cs typeface="Arabic Typesetting" panose="020B0604020202020204" pitchFamily="66" charset="-78"/>
              </a:rPr>
              <a:t>=[‘i-123456789’]</a:t>
            </a:r>
          </a:p>
          <a:p>
            <a:r>
              <a:rPr lang="en-US" sz="2000" dirty="0">
                <a:solidFill>
                  <a:schemeClr val="bg1"/>
                </a:solidFill>
                <a:latin typeface="OCRB" panose="020B0604020202020204" pitchFamily="49" charset="0"/>
                <a:cs typeface="Arabic Typesetting" panose="020B0604020202020204" pitchFamily="66" charset="-78"/>
              </a:rPr>
              <a:t>)</a:t>
            </a:r>
          </a:p>
          <a:p>
            <a:endParaRPr lang="en-US" sz="2000" dirty="0">
              <a:solidFill>
                <a:schemeClr val="bg1"/>
              </a:solidFill>
              <a:latin typeface="OCRB" panose="020B0604020202020204" pitchFamily="49" charset="0"/>
              <a:cs typeface="Arabic Typesetting" panose="020B0604020202020204" pitchFamily="66" charset="-78"/>
            </a:endParaRPr>
          </a:p>
          <a:p>
            <a:r>
              <a:rPr lang="en-US" sz="2000" dirty="0">
                <a:solidFill>
                  <a:schemeClr val="bg1"/>
                </a:solidFill>
                <a:latin typeface="OCRB" panose="020B0604020202020204" pitchFamily="49" charset="0"/>
                <a:cs typeface="Arabic Typesetting" panose="020B0604020202020204" pitchFamily="66" charset="-78"/>
              </a:rPr>
              <a:t>print(response)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9EC376-9428-435F-AA10-71B0C0722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SIMPLE BOTO3 EXAMPLE</a:t>
            </a:r>
          </a:p>
        </p:txBody>
      </p:sp>
    </p:spTree>
    <p:extLst>
      <p:ext uri="{BB962C8B-B14F-4D97-AF65-F5344CB8AC3E}">
        <p14:creationId xmlns:p14="http://schemas.microsoft.com/office/powerpoint/2010/main" val="800165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cal_Presentation_01_AS - v5" id="{E8D6DDC5-0F6D-45B7-B131-D0E18166558C}" vid="{A5BE99D8-16B2-4823-A7C9-A4C93BD888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87264107-8248-43DA-8012-F707E0E46E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C5BC67-BC5F-49A0-B382-4FB47F800C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0C9F62E-0773-4164-B986-3E326BE687C9}">
  <ds:schemaRefs>
    <ds:schemaRef ds:uri="http://schemas.openxmlformats.org/package/2006/metadata/core-properties"/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fb0879af-3eba-417a-a55a-ffe6dcd6ca77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0</TotalTime>
  <Words>368</Words>
  <Application>Microsoft Office PowerPoint</Application>
  <PresentationFormat>Widescreen</PresentationFormat>
  <Paragraphs>106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Gill Sans</vt:lpstr>
      <vt:lpstr>OCRB</vt:lpstr>
      <vt:lpstr>Office Theme</vt:lpstr>
      <vt:lpstr>AWS + PYTHON = &lt;3</vt:lpstr>
      <vt:lpstr>WHAT IS AWS?</vt:lpstr>
      <vt:lpstr>PowerPoint Presentation</vt:lpstr>
      <vt:lpstr>PowerPoint Presentation</vt:lpstr>
      <vt:lpstr>WHY? Advantages of  Cloud Computing</vt:lpstr>
      <vt:lpstr>WHY NOT? Disadvantages of  Cloud Computing</vt:lpstr>
      <vt:lpstr>What can I do with Python and AWS?</vt:lpstr>
      <vt:lpstr>How do I get started with Python and AWS?</vt:lpstr>
      <vt:lpstr>SIMPLE BOTO3 EXAMPLE</vt:lpstr>
      <vt:lpstr>Real Life at FHLBC</vt:lpstr>
      <vt:lpstr>QUESTIONS?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2019-02-16T02:40:23Z</dcterms:created>
  <dcterms:modified xsi:type="dcterms:W3CDTF">2019-02-27T02:58:25Z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